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5" r:id="rId3"/>
    <p:sldId id="258" r:id="rId4"/>
    <p:sldId id="306" r:id="rId5"/>
    <p:sldId id="307" r:id="rId6"/>
    <p:sldId id="308" r:id="rId7"/>
    <p:sldId id="263" r:id="rId8"/>
    <p:sldId id="31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5DD9-7362-447C-8748-87D1FF43C4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0F63F-8730-4BFE-A904-C05533BE9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2F5B2-C231-4647-B485-1FDFC2FD8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BA57-C54F-4269-8EE9-B8CDEBB67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88673-0B88-4667-9055-82F218AA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270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7400-38D0-4633-931A-3242D4FF9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C45AD-1A81-4DE6-BE77-59C259A72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4FBA5-3481-40B7-86C5-3DF8346D6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778F6-A40B-4051-9334-A46EC81EA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DA21C-C0C9-4A08-A1DD-80F92A69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39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439075-3228-4A09-A073-F1306F2B0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BD698-9AD3-4F2D-A419-E7719D072B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B978F-70FD-48D3-8D41-75FC14DF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CC4F0-A92B-4490-BF89-25E49DB9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ABFBB-B48A-44DB-BB13-266EFC141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929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30637-645E-4206-9ED3-56203F5FB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7EDD-B17C-4AB5-B9C6-C3D61997D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069DA-2DB5-48D6-8EAA-33B2010B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0CE6-8EBB-4EF8-B263-17D3A9CA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CE59D-71B1-49A5-BAAE-ECD79E57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62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6B72-F280-4EFB-AA70-85F9139B8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6D546-6687-44A4-921E-5B35465A1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D74E5-3BE0-4DE0-A82E-546C43F5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73442-2E7F-4B13-B1C7-9CE7D994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523E6-410E-4F8E-AD4A-0737E313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24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EF6F-A1B1-4BAE-B61D-4109BF8EE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A65FB-F055-4C06-93F8-557C87BC2C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9D7FDB-E31D-41AA-ABB5-F88C88874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F516B-EADC-4704-997E-1EA6258B0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538E0-5B60-4426-8D79-60097F95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5E1BA-8BB3-4CCA-8760-FB8866BD9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756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9741-7873-4070-978E-884EE7F75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5BD8E-7575-4305-8563-9F891929D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C0B4D-C0DB-48DF-B96E-83B7119E3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3641D-261F-4FB4-8085-649CA756C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CD9BEC-5724-4354-8583-4E6BD7948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2BA4F2-0AAA-4A7E-BE72-51091F337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06B63-65BD-418A-9FA2-D34CCF54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8EBB7-90D0-4315-9440-B191062A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047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8C098-648A-4753-AE18-FEB3A3AD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C25F48-985D-4F47-83B1-CA72AB41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A318F-630A-49A1-97EC-3FF016B8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768F0-578B-4098-A833-0AEB6A35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83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5B0C61-9838-4BAB-9C5B-65BCACC9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D8B2E4-B47B-4854-AE72-3F1AC5BF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578CA-ADE7-4883-9A66-CA462F2E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84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7A2EE-3D58-469B-9992-0129F8010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887-1982-4195-B648-6B395CCED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D1930-55C0-4E68-820C-7A503FCDE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CE2D5-71D3-45C6-ACBA-C42FBD4B4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46DAC-0498-41E6-8DFA-611CB25FB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24D34-7789-40D3-89DD-DE1331914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33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8C16-B028-4169-9CD3-10219137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EB568-2CC8-45B5-9F3A-0D7DDCB87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C87DA-E909-4B69-B042-502A6915E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0BDCB-4554-4987-870E-022BA214F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B8E3-F618-42C7-A8AF-5B82D568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3264F-00E7-468E-9C9D-48081A176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79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CC8F5-58A2-4AD8-92FD-8A5A4FA5F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8CFA9-E084-4F8C-B877-C724AF82C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125B8-0957-42E1-BD38-E907769A6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5C6E1-8C20-468D-8938-2F00FD1EE965}" type="datetimeFigureOut">
              <a:rPr lang="en-GB" smtClean="0"/>
              <a:t>27/07/2024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2E65A-7AAA-4C82-9CCE-D85697CC9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1815D-6875-447B-A913-2A56A9A7F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1FC13-8752-4783-A449-FD4E44EEC0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12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12" Type="http://schemas.openxmlformats.org/officeDocument/2006/relationships/slide" Target="slide6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slide" Target="slide8.xml"/><Relationship Id="rId4" Type="http://schemas.openxmlformats.org/officeDocument/2006/relationships/slide" Target="slide3.xml"/><Relationship Id="rId9" Type="http://schemas.openxmlformats.org/officeDocument/2006/relationships/image" Target="../media/image9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audio3.wav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2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2.wav"/><Relationship Id="rId7" Type="http://schemas.openxmlformats.org/officeDocument/2006/relationships/slide" Target="slide2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slide" Target="slide2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31D959BC-F1D2-45FE-8A02-4EB8AB979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CA23FD-7812-4A6F-A1D9-C8D796DA6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73" r="25393"/>
          <a:stretch/>
        </p:blipFill>
        <p:spPr>
          <a:xfrm>
            <a:off x="5656055" y="0"/>
            <a:ext cx="6535946" cy="2960877"/>
          </a:xfrm>
          <a:prstGeom prst="rect">
            <a:avLst/>
          </a:prstGeom>
        </p:spPr>
      </p:pic>
      <p:pic>
        <p:nvPicPr>
          <p:cNvPr id="1026" name="Picture 2" descr="Download Nobi Child Nobita Cartoon Doraemon PNG Download Free HQ PNG Image  | FreePNGImg">
            <a:extLst>
              <a:ext uri="{FF2B5EF4-FFF2-40B4-BE49-F238E27FC236}">
                <a16:creationId xmlns:a16="http://schemas.microsoft.com/office/drawing/2014/main" id="{3D0F50FD-8CD3-4F6F-A18D-771F3B968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55" y="1499980"/>
            <a:ext cx="9696665" cy="51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1FA7AC-4284-413E-9473-45D7D8556B25}"/>
              </a:ext>
            </a:extLst>
          </p:cNvPr>
          <p:cNvSpPr txBox="1"/>
          <p:nvPr/>
        </p:nvSpPr>
        <p:spPr>
          <a:xfrm>
            <a:off x="6705601" y="1499980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 w="19050">
                  <a:solidFill>
                    <a:prstClr val="white"/>
                  </a:solidFill>
                </a:ln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UTM Futura Extra" panose="02040603050506020204" pitchFamily="18" charset="0"/>
                <a:ea typeface="+mn-ea"/>
                <a:cs typeface="+mn-cs"/>
              </a:rPr>
              <a:t>MẢNH GHÉP</a:t>
            </a:r>
          </a:p>
        </p:txBody>
      </p:sp>
      <p:pic>
        <p:nvPicPr>
          <p:cNvPr id="1030" name="Picture 6" descr="100+ hình ảnh doremon yasuo - hinhanhsieudep.net">
            <a:extLst>
              <a:ext uri="{FF2B5EF4-FFF2-40B4-BE49-F238E27FC236}">
                <a16:creationId xmlns:a16="http://schemas.microsoft.com/office/drawing/2014/main" id="{774CE22B-387C-4B5E-BF1F-31EEC31C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345" y="246826"/>
            <a:ext cx="5817655" cy="120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oraemonNoUta-KUMIKOOUSUGI-3160797">
            <a:hlinkClick r:id="" action="ppaction://media"/>
            <a:extLst>
              <a:ext uri="{FF2B5EF4-FFF2-40B4-BE49-F238E27FC236}">
                <a16:creationId xmlns:a16="http://schemas.microsoft.com/office/drawing/2014/main" id="{A419B107-3D82-471F-BB5E-58B1034E4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89377" y="5750033"/>
            <a:ext cx="1107967" cy="11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3.33333E-6 L 0 -0.07223 " pathEditMode="relative" rAng="0" ptsTypes="AA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06B98E-E7D3-4AD1-8FC9-E63788CF2C70}"/>
              </a:ext>
            </a:extLst>
          </p:cNvPr>
          <p:cNvGrpSpPr/>
          <p:nvPr/>
        </p:nvGrpSpPr>
        <p:grpSpPr>
          <a:xfrm>
            <a:off x="-63879" y="-26102"/>
            <a:ext cx="12192000" cy="6925100"/>
            <a:chOff x="-8608" y="-21380"/>
            <a:chExt cx="12192000" cy="69251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FA7B42C-0B73-4C59-9452-0B194D1C3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08" y="-21380"/>
              <a:ext cx="12192000" cy="69251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460E11-6FA6-4C7F-9460-35F556534AD9}"/>
                </a:ext>
              </a:extLst>
            </p:cNvPr>
            <p:cNvSpPr txBox="1"/>
            <p:nvPr/>
          </p:nvSpPr>
          <p:spPr>
            <a:xfrm>
              <a:off x="4699092" y="265156"/>
              <a:ext cx="43110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bg1"/>
                  </a:solidFill>
                </a:rPr>
                <a:t>VỊNH HẠ LONG</a:t>
              </a:r>
            </a:p>
          </p:txBody>
        </p:sp>
      </p:grpSp>
      <p:pic>
        <p:nvPicPr>
          <p:cNvPr id="2" name="Picture 1">
            <a:hlinkClick r:id="rId4" action="ppaction://hlinksldjump"/>
            <a:extLst>
              <a:ext uri="{FF2B5EF4-FFF2-40B4-BE49-F238E27FC236}">
                <a16:creationId xmlns:a16="http://schemas.microsoft.com/office/drawing/2014/main" id="{CC6DFC17-25C7-4C08-BF20-E44A7DEAF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0073"/>
            <a:ext cx="4950381" cy="3468925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FDEE5D25-8E8A-4121-801F-0B215229D0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17"/>
          <a:stretch/>
        </p:blipFill>
        <p:spPr>
          <a:xfrm>
            <a:off x="-21882" y="0"/>
            <a:ext cx="4078577" cy="4206240"/>
          </a:xfrm>
          <a:prstGeom prst="rect">
            <a:avLst/>
          </a:prstGeom>
        </p:spPr>
      </p:pic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C9694E0D-6587-4BDB-BE71-B92CC45243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68"/>
          <a:stretch/>
        </p:blipFill>
        <p:spPr>
          <a:xfrm>
            <a:off x="3190987" y="13303"/>
            <a:ext cx="4944285" cy="3447163"/>
          </a:xfrm>
          <a:prstGeom prst="rect">
            <a:avLst/>
          </a:prstGeom>
        </p:spPr>
      </p:pic>
      <p:pic>
        <p:nvPicPr>
          <p:cNvPr id="7" name="Picture 6">
            <a:hlinkClick r:id="rId10" action="ppaction://hlinksldjump"/>
            <a:extLst>
              <a:ext uri="{FF2B5EF4-FFF2-40B4-BE49-F238E27FC236}">
                <a16:creationId xmlns:a16="http://schemas.microsoft.com/office/drawing/2014/main" id="{77F541A2-23F9-4560-84E9-1608064B12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0675" y="-7648"/>
            <a:ext cx="4950381" cy="3498965"/>
          </a:xfrm>
          <a:prstGeom prst="rect">
            <a:avLst/>
          </a:prstGeom>
        </p:spPr>
      </p:pic>
      <p:pic>
        <p:nvPicPr>
          <p:cNvPr id="12" name="Picture 11">
            <a:hlinkClick r:id="rId12" action="ppaction://hlinksldjump"/>
            <a:extLst>
              <a:ext uri="{FF2B5EF4-FFF2-40B4-BE49-F238E27FC236}">
                <a16:creationId xmlns:a16="http://schemas.microsoft.com/office/drawing/2014/main" id="{7EDD3AAF-DB8E-4561-93C6-EEAC45E531C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65818" y="3434795"/>
            <a:ext cx="4944285" cy="3468925"/>
          </a:xfrm>
          <a:prstGeom prst="rect">
            <a:avLst/>
          </a:prstGeom>
        </p:spPr>
      </p:pic>
      <p:sp>
        <p:nvSpPr>
          <p:cNvPr id="15" name="Action Button: Go Home 14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AF6334BF-FF34-4770-8A06-4903C04EC943}"/>
              </a:ext>
            </a:extLst>
          </p:cNvPr>
          <p:cNvSpPr/>
          <p:nvPr/>
        </p:nvSpPr>
        <p:spPr>
          <a:xfrm>
            <a:off x="10844213" y="6067423"/>
            <a:ext cx="1283908" cy="790577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rId14" action="ppaction://hlinksldjump"/>
            <a:extLst>
              <a:ext uri="{FF2B5EF4-FFF2-40B4-BE49-F238E27FC236}">
                <a16:creationId xmlns:a16="http://schemas.microsoft.com/office/drawing/2014/main" id="{8E951F9F-1C59-49B8-A567-1ED70C6C6A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3423" y="2713344"/>
            <a:ext cx="4078577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ổng hợp ảnh Doremon PNG">
            <a:hlinkClick r:id="rId5" action="ppaction://hlinksldjump"/>
            <a:extLst>
              <a:ext uri="{FF2B5EF4-FFF2-40B4-BE49-F238E27FC236}">
                <a16:creationId xmlns:a16="http://schemas.microsoft.com/office/drawing/2014/main" id="{4241643B-8F17-4847-AF1F-AEA5E867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" y="3022601"/>
            <a:ext cx="2467313" cy="354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97582DE-79E5-42C2-8C98-E6D9EA76386C}"/>
              </a:ext>
            </a:extLst>
          </p:cNvPr>
          <p:cNvSpPr/>
          <p:nvPr/>
        </p:nvSpPr>
        <p:spPr>
          <a:xfrm>
            <a:off x="1005840" y="289560"/>
            <a:ext cx="10759440" cy="1973580"/>
          </a:xfrm>
          <a:prstGeom prst="wedgeRoundRectCallout">
            <a:avLst>
              <a:gd name="adj1" fmla="val -40521"/>
              <a:gd name="adj2" fmla="val 92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01C88-C124-4191-AD31-52156CF24443}"/>
              </a:ext>
            </a:extLst>
          </p:cNvPr>
          <p:cNvSpPr txBox="1"/>
          <p:nvPr/>
        </p:nvSpPr>
        <p:spPr>
          <a:xfrm>
            <a:off x="1001487" y="1146078"/>
            <a:ext cx="1090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</a:rPr>
              <a:t>Tên của các con sông lớn ở miền Bắc là</a:t>
            </a:r>
            <a:r>
              <a:rPr lang="en-US" sz="2000" b="1">
                <a:solidFill>
                  <a:srgbClr val="FF0000"/>
                </a:solidFill>
              </a:rPr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36DB6B-0D05-4C46-BF86-C36B808A5C2F}"/>
              </a:ext>
            </a:extLst>
          </p:cNvPr>
          <p:cNvGrpSpPr/>
          <p:nvPr/>
        </p:nvGrpSpPr>
        <p:grpSpPr>
          <a:xfrm>
            <a:off x="3280094" y="3022600"/>
            <a:ext cx="8737600" cy="1016000"/>
            <a:chOff x="1524000" y="1809750"/>
            <a:chExt cx="6553200" cy="76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78999C-912C-4D87-9861-593E16AADD5F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99B9B-612F-40FE-8ABE-FF6D177D160A}"/>
                </a:ext>
              </a:extLst>
            </p:cNvPr>
            <p:cNvSpPr txBox="1"/>
            <p:nvPr/>
          </p:nvSpPr>
          <p:spPr>
            <a:xfrm>
              <a:off x="1591491" y="1953713"/>
              <a:ext cx="5563589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A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Hồng, Sông Đà Rằng, sông Hậu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AF53A-9B7E-4984-8324-4B5ECFBD9B42}"/>
              </a:ext>
            </a:extLst>
          </p:cNvPr>
          <p:cNvGrpSpPr/>
          <p:nvPr/>
        </p:nvGrpSpPr>
        <p:grpSpPr>
          <a:xfrm>
            <a:off x="3280094" y="4258850"/>
            <a:ext cx="8737600" cy="1016000"/>
            <a:chOff x="1524000" y="1809750"/>
            <a:chExt cx="6553200" cy="762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8610-A905-4364-AFDD-AACE00DBEF9B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79C2D-192C-4AE4-8733-8C3A1A73A623}"/>
                </a:ext>
              </a:extLst>
            </p:cNvPr>
            <p:cNvSpPr txBox="1"/>
            <p:nvPr/>
          </p:nvSpPr>
          <p:spPr>
            <a:xfrm>
              <a:off x="1578427" y="1910935"/>
              <a:ext cx="641821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B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Hồng, sông Đà, sông Thái Bình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1C4F6-E4A1-4C10-9DAA-46CA077201D5}"/>
              </a:ext>
            </a:extLst>
          </p:cNvPr>
          <p:cNvGrpSpPr/>
          <p:nvPr/>
        </p:nvGrpSpPr>
        <p:grpSpPr>
          <a:xfrm>
            <a:off x="3280094" y="5492565"/>
            <a:ext cx="8737600" cy="1016000"/>
            <a:chOff x="1524000" y="1809750"/>
            <a:chExt cx="6553200" cy="762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80571C-1C54-4299-BCFB-A2AC528A381A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9812B-1DBC-426D-9F00-AB1BFC31BC59}"/>
                </a:ext>
              </a:extLst>
            </p:cNvPr>
            <p:cNvSpPr txBox="1"/>
            <p:nvPr/>
          </p:nvSpPr>
          <p:spPr>
            <a:xfrm>
              <a:off x="1618705" y="1960625"/>
              <a:ext cx="641821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C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Lô, sông Hậu, sông Tiền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3B65C-ECD8-422E-B669-618D03CF21E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07" y="3022600"/>
            <a:ext cx="1001484" cy="96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C1BCE-E50B-46DA-8933-4E5432C2FCE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16" y="4203195"/>
            <a:ext cx="1088571" cy="1064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FC8C6-002C-4A48-BB89-214DC6062C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16" y="5545685"/>
            <a:ext cx="1001484" cy="9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97582DE-79E5-42C2-8C98-E6D9EA76386C}"/>
              </a:ext>
            </a:extLst>
          </p:cNvPr>
          <p:cNvSpPr/>
          <p:nvPr/>
        </p:nvSpPr>
        <p:spPr>
          <a:xfrm>
            <a:off x="1005840" y="289560"/>
            <a:ext cx="10759440" cy="1973580"/>
          </a:xfrm>
          <a:prstGeom prst="wedgeRoundRectCallout">
            <a:avLst>
              <a:gd name="adj1" fmla="val -40521"/>
              <a:gd name="adj2" fmla="val 92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01C88-C124-4191-AD31-52156CF24443}"/>
              </a:ext>
            </a:extLst>
          </p:cNvPr>
          <p:cNvSpPr txBox="1"/>
          <p:nvPr/>
        </p:nvSpPr>
        <p:spPr>
          <a:xfrm>
            <a:off x="1001487" y="1146078"/>
            <a:ext cx="1090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</a:rPr>
              <a:t>Tên của các con sông lớn ở miền Nam là</a:t>
            </a:r>
            <a:r>
              <a:rPr lang="en-US" sz="2000" b="1">
                <a:solidFill>
                  <a:srgbClr val="FF0000"/>
                </a:solidFill>
              </a:rPr>
              <a:t>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36DB6B-0D05-4C46-BF86-C36B808A5C2F}"/>
              </a:ext>
            </a:extLst>
          </p:cNvPr>
          <p:cNvGrpSpPr/>
          <p:nvPr/>
        </p:nvGrpSpPr>
        <p:grpSpPr>
          <a:xfrm>
            <a:off x="3280094" y="3022600"/>
            <a:ext cx="8737600" cy="1016000"/>
            <a:chOff x="1524000" y="1809750"/>
            <a:chExt cx="6553200" cy="76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78999C-912C-4D87-9861-593E16AADD5F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99B9B-612F-40FE-8ABE-FF6D177D160A}"/>
                </a:ext>
              </a:extLst>
            </p:cNvPr>
            <p:cNvSpPr txBox="1"/>
            <p:nvPr/>
          </p:nvSpPr>
          <p:spPr>
            <a:xfrm>
              <a:off x="1591491" y="1953713"/>
              <a:ext cx="5563589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A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Tiền, Sông Đà Rằng, sông Hậu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AF53A-9B7E-4984-8324-4B5ECFBD9B42}"/>
              </a:ext>
            </a:extLst>
          </p:cNvPr>
          <p:cNvGrpSpPr/>
          <p:nvPr/>
        </p:nvGrpSpPr>
        <p:grpSpPr>
          <a:xfrm>
            <a:off x="3280094" y="4258850"/>
            <a:ext cx="8737600" cy="1016000"/>
            <a:chOff x="1524000" y="1809750"/>
            <a:chExt cx="6553200" cy="762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8610-A905-4364-AFDD-AACE00DBEF9B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79C2D-192C-4AE4-8733-8C3A1A73A623}"/>
                </a:ext>
              </a:extLst>
            </p:cNvPr>
            <p:cNvSpPr txBox="1"/>
            <p:nvPr/>
          </p:nvSpPr>
          <p:spPr>
            <a:xfrm>
              <a:off x="1578427" y="1910935"/>
              <a:ext cx="641821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B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Hồng, sông Đà, sông Hậu.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1C4F6-E4A1-4C10-9DAA-46CA077201D5}"/>
              </a:ext>
            </a:extLst>
          </p:cNvPr>
          <p:cNvGrpSpPr/>
          <p:nvPr/>
        </p:nvGrpSpPr>
        <p:grpSpPr>
          <a:xfrm>
            <a:off x="3280094" y="5492565"/>
            <a:ext cx="8737600" cy="1016000"/>
            <a:chOff x="1524000" y="1809750"/>
            <a:chExt cx="6553200" cy="762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80571C-1C54-4299-BCFB-A2AC528A381A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9812B-1DBC-426D-9F00-AB1BFC31BC59}"/>
                </a:ext>
              </a:extLst>
            </p:cNvPr>
            <p:cNvSpPr txBox="1"/>
            <p:nvPr/>
          </p:nvSpPr>
          <p:spPr>
            <a:xfrm>
              <a:off x="1618705" y="1960625"/>
              <a:ext cx="641821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C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Đồng Nai, sông Hậu, sông Tiền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3B65C-ECD8-422E-B669-618D03CF2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507" y="3022600"/>
            <a:ext cx="1001484" cy="96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C1BCE-E50B-46DA-8933-4E5432C2F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20" y="5468071"/>
            <a:ext cx="1088571" cy="1064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FC8C6-002C-4A48-BB89-214DC6062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372" y="4322860"/>
            <a:ext cx="1001484" cy="962880"/>
          </a:xfrm>
          <a:prstGeom prst="rect">
            <a:avLst/>
          </a:prstGeom>
        </p:spPr>
      </p:pic>
      <p:pic>
        <p:nvPicPr>
          <p:cNvPr id="2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3332078E-DD5D-452F-85AC-11288C2E8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3214551"/>
            <a:ext cx="3633633" cy="37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69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97582DE-79E5-42C2-8C98-E6D9EA76386C}"/>
              </a:ext>
            </a:extLst>
          </p:cNvPr>
          <p:cNvSpPr/>
          <p:nvPr/>
        </p:nvSpPr>
        <p:spPr>
          <a:xfrm>
            <a:off x="1005840" y="289560"/>
            <a:ext cx="10759440" cy="1973580"/>
          </a:xfrm>
          <a:prstGeom prst="wedgeRoundRectCallout">
            <a:avLst>
              <a:gd name="adj1" fmla="val -40521"/>
              <a:gd name="adj2" fmla="val 92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01C88-C124-4191-AD31-52156CF24443}"/>
              </a:ext>
            </a:extLst>
          </p:cNvPr>
          <p:cNvSpPr txBox="1"/>
          <p:nvPr/>
        </p:nvSpPr>
        <p:spPr>
          <a:xfrm>
            <a:off x="1001487" y="1146078"/>
            <a:ext cx="10908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Sông ở miền Trung có đặc điểm gì?</a:t>
            </a:r>
          </a:p>
          <a:p>
            <a:pPr algn="ctr"/>
            <a:endParaRPr lang="en-US" sz="2000" b="1">
              <a:solidFill>
                <a:srgbClr val="FF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36DB6B-0D05-4C46-BF86-C36B808A5C2F}"/>
              </a:ext>
            </a:extLst>
          </p:cNvPr>
          <p:cNvGrpSpPr/>
          <p:nvPr/>
        </p:nvGrpSpPr>
        <p:grpSpPr>
          <a:xfrm>
            <a:off x="2667653" y="3011280"/>
            <a:ext cx="9738034" cy="1015999"/>
            <a:chOff x="1510872" y="1809750"/>
            <a:chExt cx="6697058" cy="76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78999C-912C-4D87-9861-593E16AADD5F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99B9B-612F-40FE-8ABE-FF6D177D160A}"/>
                </a:ext>
              </a:extLst>
            </p:cNvPr>
            <p:cNvSpPr txBox="1"/>
            <p:nvPr/>
          </p:nvSpPr>
          <p:spPr>
            <a:xfrm>
              <a:off x="1510872" y="1835974"/>
              <a:ext cx="669705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A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ở miền Trung thường nhỏ, ngắn và dốc.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AF53A-9B7E-4984-8324-4B5ECFBD9B42}"/>
              </a:ext>
            </a:extLst>
          </p:cNvPr>
          <p:cNvGrpSpPr/>
          <p:nvPr/>
        </p:nvGrpSpPr>
        <p:grpSpPr>
          <a:xfrm>
            <a:off x="3262675" y="4174363"/>
            <a:ext cx="8737600" cy="1016001"/>
            <a:chOff x="1510936" y="1746383"/>
            <a:chExt cx="6553200" cy="762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8610-A905-4364-AFDD-AACE00DBEF9B}"/>
                </a:ext>
              </a:extLst>
            </p:cNvPr>
            <p:cNvSpPr/>
            <p:nvPr/>
          </p:nvSpPr>
          <p:spPr>
            <a:xfrm>
              <a:off x="1510936" y="1746383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79C2D-192C-4AE4-8733-8C3A1A73A623}"/>
                </a:ext>
              </a:extLst>
            </p:cNvPr>
            <p:cNvSpPr txBox="1"/>
            <p:nvPr/>
          </p:nvSpPr>
          <p:spPr>
            <a:xfrm>
              <a:off x="1591542" y="1898146"/>
              <a:ext cx="5707383" cy="4616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B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ở miền Trung thường dài và dốc.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1C4F6-E4A1-4C10-9DAA-46CA077201D5}"/>
              </a:ext>
            </a:extLst>
          </p:cNvPr>
          <p:cNvGrpSpPr/>
          <p:nvPr/>
        </p:nvGrpSpPr>
        <p:grpSpPr>
          <a:xfrm>
            <a:off x="3280094" y="5492565"/>
            <a:ext cx="8737600" cy="1016000"/>
            <a:chOff x="1524000" y="1809750"/>
            <a:chExt cx="6553200" cy="762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80571C-1C54-4299-BCFB-A2AC528A381A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9812B-1DBC-426D-9F00-AB1BFC31BC59}"/>
                </a:ext>
              </a:extLst>
            </p:cNvPr>
            <p:cNvSpPr txBox="1"/>
            <p:nvPr/>
          </p:nvSpPr>
          <p:spPr>
            <a:xfrm>
              <a:off x="1527407" y="1989023"/>
              <a:ext cx="614775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C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Sông ở miền Trung dài, rộng, bằng phẳng.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3B65C-ECD8-422E-B669-618D03CF2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6" y="5519125"/>
            <a:ext cx="1001484" cy="96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C1BCE-E50B-46DA-8933-4E5432C2F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726" y="2988852"/>
            <a:ext cx="1282050" cy="1064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FC8C6-002C-4A48-BB89-214DC6062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67" y="4257865"/>
            <a:ext cx="1001484" cy="962880"/>
          </a:xfrm>
          <a:prstGeom prst="rect">
            <a:avLst/>
          </a:prstGeom>
        </p:spPr>
      </p:pic>
      <p:pic>
        <p:nvPicPr>
          <p:cNvPr id="30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AF8D28BD-5480-4447-8843-2AE1E416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213687" y="2552700"/>
            <a:ext cx="3284637" cy="390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97582DE-79E5-42C2-8C98-E6D9EA76386C}"/>
              </a:ext>
            </a:extLst>
          </p:cNvPr>
          <p:cNvSpPr/>
          <p:nvPr/>
        </p:nvSpPr>
        <p:spPr>
          <a:xfrm>
            <a:off x="1005840" y="289560"/>
            <a:ext cx="10759440" cy="2382724"/>
          </a:xfrm>
          <a:prstGeom prst="wedgeRoundRectCallout">
            <a:avLst>
              <a:gd name="adj1" fmla="val -40521"/>
              <a:gd name="adj2" fmla="val 92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4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201C88-C124-4191-AD31-52156CF24443}"/>
              </a:ext>
            </a:extLst>
          </p:cNvPr>
          <p:cNvSpPr txBox="1"/>
          <p:nvPr/>
        </p:nvSpPr>
        <p:spPr>
          <a:xfrm>
            <a:off x="1005840" y="1024134"/>
            <a:ext cx="10908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Vì sao sông ở miền Trung thường nhỏ, ngắn và dốc?</a:t>
            </a:r>
          </a:p>
          <a:p>
            <a:pPr algn="ctr"/>
            <a:endParaRPr lang="en-US" sz="2000" b="1">
              <a:solidFill>
                <a:srgbClr val="FF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36DB6B-0D05-4C46-BF86-C36B808A5C2F}"/>
              </a:ext>
            </a:extLst>
          </p:cNvPr>
          <p:cNvGrpSpPr/>
          <p:nvPr/>
        </p:nvGrpSpPr>
        <p:grpSpPr>
          <a:xfrm>
            <a:off x="3280094" y="3022598"/>
            <a:ext cx="8737600" cy="1015999"/>
            <a:chOff x="1524000" y="1809750"/>
            <a:chExt cx="6553200" cy="762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478999C-912C-4D87-9861-593E16AADD5F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599B9B-612F-40FE-8ABE-FF6D177D160A}"/>
                </a:ext>
              </a:extLst>
            </p:cNvPr>
            <p:cNvSpPr txBox="1"/>
            <p:nvPr/>
          </p:nvSpPr>
          <p:spPr>
            <a:xfrm>
              <a:off x="1591542" y="2016407"/>
              <a:ext cx="5774925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A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Vì miền Trung có địa hình bằng phẳng.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AAF53A-9B7E-4984-8324-4B5ECFBD9B42}"/>
              </a:ext>
            </a:extLst>
          </p:cNvPr>
          <p:cNvGrpSpPr/>
          <p:nvPr/>
        </p:nvGrpSpPr>
        <p:grpSpPr>
          <a:xfrm>
            <a:off x="3262675" y="4174363"/>
            <a:ext cx="8737600" cy="1016001"/>
            <a:chOff x="1510936" y="1746383"/>
            <a:chExt cx="6553200" cy="762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E078610-A905-4364-AFDD-AACE00DBEF9B}"/>
                </a:ext>
              </a:extLst>
            </p:cNvPr>
            <p:cNvSpPr/>
            <p:nvPr/>
          </p:nvSpPr>
          <p:spPr>
            <a:xfrm>
              <a:off x="1510936" y="1746383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C279C2D-192C-4AE4-8733-8C3A1A73A623}"/>
                </a:ext>
              </a:extLst>
            </p:cNvPr>
            <p:cNvSpPr txBox="1"/>
            <p:nvPr/>
          </p:nvSpPr>
          <p:spPr>
            <a:xfrm>
              <a:off x="1591542" y="1898146"/>
              <a:ext cx="5707383" cy="461664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B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Vì miền Trung có diện tích rộng lớn.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31C4F6-E4A1-4C10-9DAA-46CA077201D5}"/>
              </a:ext>
            </a:extLst>
          </p:cNvPr>
          <p:cNvGrpSpPr/>
          <p:nvPr/>
        </p:nvGrpSpPr>
        <p:grpSpPr>
          <a:xfrm>
            <a:off x="3280094" y="5492565"/>
            <a:ext cx="8737600" cy="1016000"/>
            <a:chOff x="1524000" y="1809750"/>
            <a:chExt cx="6553200" cy="762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80571C-1C54-4299-BCFB-A2AC528A381A}"/>
                </a:ext>
              </a:extLst>
            </p:cNvPr>
            <p:cNvSpPr/>
            <p:nvPr/>
          </p:nvSpPr>
          <p:spPr>
            <a:xfrm>
              <a:off x="1524000" y="1809750"/>
              <a:ext cx="6553200" cy="7620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9812B-1DBC-426D-9F00-AB1BFC31BC59}"/>
                </a:ext>
              </a:extLst>
            </p:cNvPr>
            <p:cNvSpPr txBox="1"/>
            <p:nvPr/>
          </p:nvSpPr>
          <p:spPr>
            <a:xfrm>
              <a:off x="1527407" y="1989023"/>
              <a:ext cx="6147758" cy="461665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defTabSz="1219170"/>
              <a:r>
                <a:rPr lang="en-US" sz="3400" dirty="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C</a:t>
              </a:r>
              <a:r>
                <a:rPr lang="en-US" sz="3400">
                  <a:solidFill>
                    <a:prstClr val="black"/>
                  </a:solidFill>
                  <a:latin typeface="Times New Roman" panose="02020603050405020304" pitchFamily="18" charset="0"/>
                  <a:ea typeface="AvantGarde" pitchFamily="2" charset="0"/>
                  <a:cs typeface="Times New Roman" panose="02020603050405020304" pitchFamily="18" charset="0"/>
                </a:rPr>
                <a:t>. Vì địa hình miền Trung hẹp ngang.</a:t>
              </a:r>
              <a:endParaRPr lang="en-US" sz="3400" dirty="0">
                <a:solidFill>
                  <a:prstClr val="black"/>
                </a:solidFill>
                <a:latin typeface="Times New Roman" panose="02020603050405020304" pitchFamily="18" charset="0"/>
                <a:ea typeface="AvantGarde" pitchFamily="2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3B65C-ECD8-422E-B669-618D03CF2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787" y="3060383"/>
            <a:ext cx="1001484" cy="96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84C1BCE-E50B-46DA-8933-4E5432C2FC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82" y="5443578"/>
            <a:ext cx="1088571" cy="10649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FC8C6-002C-4A48-BB89-214DC6062C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67" y="4257865"/>
            <a:ext cx="1001484" cy="962880"/>
          </a:xfrm>
          <a:prstGeom prst="rect">
            <a:avLst/>
          </a:prstGeom>
        </p:spPr>
      </p:pic>
      <p:pic>
        <p:nvPicPr>
          <p:cNvPr id="2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A9679C4A-9DC6-4AC9-82F1-A2974BAC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98132" y="3381226"/>
            <a:ext cx="3910012" cy="313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54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3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A04C41-C12B-4474-BCD3-95E387E0F5CC}"/>
              </a:ext>
            </a:extLst>
          </p:cNvPr>
          <p:cNvSpPr/>
          <p:nvPr/>
        </p:nvSpPr>
        <p:spPr>
          <a:xfrm>
            <a:off x="3360420" y="3397866"/>
            <a:ext cx="8629650" cy="27895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457200" marR="0" lvl="1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Mạng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lưới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sông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ngòi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dày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đặc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nhưng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ít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sông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lớn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Sông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nước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có lượng nước thay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đổi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mùa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và có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nhiều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phù sa.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895D7FA6-FC25-4940-AF76-5FF977FF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0" y="2817733"/>
            <a:ext cx="3158490" cy="37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DEB768C-C256-45E5-9BE9-90385C208643}"/>
              </a:ext>
            </a:extLst>
          </p:cNvPr>
          <p:cNvGrpSpPr/>
          <p:nvPr/>
        </p:nvGrpSpPr>
        <p:grpSpPr>
          <a:xfrm>
            <a:off x="1005840" y="289560"/>
            <a:ext cx="10759440" cy="1668126"/>
            <a:chOff x="1005840" y="289560"/>
            <a:chExt cx="10759440" cy="2255520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897582DE-79E5-42C2-8C98-E6D9EA76386C}"/>
                </a:ext>
              </a:extLst>
            </p:cNvPr>
            <p:cNvSpPr/>
            <p:nvPr/>
          </p:nvSpPr>
          <p:spPr>
            <a:xfrm>
              <a:off x="1005840" y="289560"/>
              <a:ext cx="10759440" cy="2255520"/>
            </a:xfrm>
            <a:prstGeom prst="wedgeRoundRectCallout">
              <a:avLst>
                <a:gd name="adj1" fmla="val -41583"/>
                <a:gd name="adj2" fmla="val 126473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sng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Câu</a:t>
              </a:r>
              <a:r>
                <a:rPr kumimoji="0" lang="en-US" sz="32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en-US" sz="3200" b="1" i="0" u="sng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hỏi</a:t>
              </a:r>
              <a:r>
                <a:rPr kumimoji="0" lang="en-US" sz="32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66F712-5319-4C0B-B795-9C3288C2296F}"/>
                </a:ext>
              </a:extLst>
            </p:cNvPr>
            <p:cNvSpPr txBox="1"/>
            <p:nvPr/>
          </p:nvSpPr>
          <p:spPr>
            <a:xfrm>
              <a:off x="1584960" y="981701"/>
              <a:ext cx="10180320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Sông ngòi nước ta có đặc điểm gì?</a:t>
              </a:r>
            </a:p>
            <a:p>
              <a:pPr algn="ctr"/>
              <a:endParaRPr lang="en-US" sz="20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8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doraemon wallpaper,residential  area,house,home,property,green,illustration,real estate,natural  landscape,cartoon,neighbourhood, #1044039 - Wallpaperkiss">
            <a:extLst>
              <a:ext uri="{FF2B5EF4-FFF2-40B4-BE49-F238E27FC236}">
                <a16:creationId xmlns:a16="http://schemas.microsoft.com/office/drawing/2014/main" id="{D4593B95-06C8-4297-8002-9BECF4D4E0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3" b="1338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hlinkClick r:id="rId4" action="ppaction://hlinksldjump"/>
            <a:extLst>
              <a:ext uri="{FF2B5EF4-FFF2-40B4-BE49-F238E27FC236}">
                <a16:creationId xmlns:a16="http://schemas.microsoft.com/office/drawing/2014/main" id="{4241643B-8F17-4847-AF1F-AEA5E8673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674329" y="3429001"/>
            <a:ext cx="1688939" cy="313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A04C41-C12B-4474-BCD3-95E387E0F5CC}"/>
              </a:ext>
            </a:extLst>
          </p:cNvPr>
          <p:cNvSpPr/>
          <p:nvPr/>
        </p:nvSpPr>
        <p:spPr>
          <a:xfrm>
            <a:off x="3028950" y="3074670"/>
            <a:ext cx="8858250" cy="337185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Sông</a:t>
            </a:r>
            <a:r>
              <a:rPr kumimoji="0" lang="en-US" sz="32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ngòi bồi đắp nên nhiều đồng bằng.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b="1" baseline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Sông</a:t>
            </a:r>
            <a:r>
              <a:rPr lang="en-US" sz="3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ngòi cung cấp nước cho đời sống và sản xuất của nhân dân.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Sông ngòi là đường giao thông quan trọng.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Sông</a:t>
            </a:r>
            <a:r>
              <a:rPr kumimoji="0" lang="en-US" sz="32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ngòi là nguồn thủy điện lớn.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3200" b="1" baseline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Sông</a:t>
            </a:r>
            <a:r>
              <a:rPr lang="en-US" sz="3200" b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ngòi cho ta nhiều thủy sản.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97582DE-79E5-42C2-8C98-E6D9EA76386C}"/>
              </a:ext>
            </a:extLst>
          </p:cNvPr>
          <p:cNvSpPr/>
          <p:nvPr/>
        </p:nvSpPr>
        <p:spPr>
          <a:xfrm>
            <a:off x="1005840" y="289560"/>
            <a:ext cx="10759440" cy="2255520"/>
          </a:xfrm>
          <a:prstGeom prst="wedgeRoundRectCallout">
            <a:avLst>
              <a:gd name="adj1" fmla="val -40521"/>
              <a:gd name="adj2" fmla="val 9290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Nêu</a:t>
            </a:r>
            <a:r>
              <a:rPr kumimoji="0" lang="en-US" sz="4000" b="1" i="0" u="none" strike="noStrike" kern="1200" cap="none" spc="0" normalizeH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những vai trò của sông ngòi đối với sản xuất và đời sống của nhân dân ta?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74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UTM Futura Extra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NHÂN</dc:creator>
  <cp:lastModifiedBy>Chang Chang</cp:lastModifiedBy>
  <cp:revision>2</cp:revision>
  <dcterms:created xsi:type="dcterms:W3CDTF">2021-10-19T11:23:17Z</dcterms:created>
  <dcterms:modified xsi:type="dcterms:W3CDTF">2024-07-27T10:16:39Z</dcterms:modified>
</cp:coreProperties>
</file>